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52" r:id="rId3"/>
    <p:sldId id="309" r:id="rId4"/>
    <p:sldId id="310" r:id="rId5"/>
    <p:sldId id="311" r:id="rId6"/>
    <p:sldId id="312" r:id="rId7"/>
    <p:sldId id="313" r:id="rId8"/>
    <p:sldId id="353" r:id="rId9"/>
    <p:sldId id="354" r:id="rId10"/>
    <p:sldId id="316" r:id="rId11"/>
    <p:sldId id="355" r:id="rId12"/>
    <p:sldId id="318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27" r:id="rId22"/>
    <p:sldId id="364" r:id="rId23"/>
    <p:sldId id="365" r:id="rId24"/>
    <p:sldId id="366" r:id="rId25"/>
    <p:sldId id="331" r:id="rId26"/>
    <p:sldId id="332" r:id="rId27"/>
    <p:sldId id="367" r:id="rId28"/>
    <p:sldId id="349" r:id="rId29"/>
    <p:sldId id="305" r:id="rId30"/>
    <p:sldId id="347" r:id="rId31"/>
    <p:sldId id="307" r:id="rId32"/>
    <p:sldId id="308" r:id="rId33"/>
    <p:sldId id="330" r:id="rId34"/>
    <p:sldId id="328" r:id="rId35"/>
    <p:sldId id="329" r:id="rId36"/>
    <p:sldId id="314" r:id="rId37"/>
    <p:sldId id="315" r:id="rId38"/>
    <p:sldId id="317" r:id="rId39"/>
    <p:sldId id="326" r:id="rId40"/>
    <p:sldId id="270" r:id="rId41"/>
    <p:sldId id="319" r:id="rId42"/>
    <p:sldId id="320" r:id="rId43"/>
    <p:sldId id="321" r:id="rId44"/>
    <p:sldId id="322" r:id="rId45"/>
    <p:sldId id="323" r:id="rId46"/>
    <p:sldId id="324" r:id="rId47"/>
    <p:sldId id="325" r:id="rId48"/>
    <p:sldId id="273" r:id="rId49"/>
    <p:sldId id="281" r:id="rId50"/>
    <p:sldId id="282" r:id="rId51"/>
    <p:sldId id="368" r:id="rId52"/>
    <p:sldId id="283" r:id="rId53"/>
    <p:sldId id="284" r:id="rId54"/>
    <p:sldId id="285" r:id="rId55"/>
    <p:sldId id="286" r:id="rId56"/>
    <p:sldId id="287" r:id="rId57"/>
    <p:sldId id="288" r:id="rId58"/>
    <p:sldId id="289" r:id="rId59"/>
    <p:sldId id="290" r:id="rId60"/>
    <p:sldId id="291" r:id="rId61"/>
    <p:sldId id="292" r:id="rId62"/>
    <p:sldId id="293" r:id="rId63"/>
    <p:sldId id="294" r:id="rId64"/>
    <p:sldId id="295" r:id="rId65"/>
    <p:sldId id="296" r:id="rId66"/>
    <p:sldId id="297" r:id="rId67"/>
    <p:sldId id="298" r:id="rId68"/>
    <p:sldId id="299" r:id="rId69"/>
    <p:sldId id="300" r:id="rId70"/>
    <p:sldId id="351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34"/>
    <p:restoredTop sz="94647"/>
  </p:normalViewPr>
  <p:slideViewPr>
    <p:cSldViewPr snapToGrid="0" snapToObjects="1" showGuides="1">
      <p:cViewPr varScale="1">
        <p:scale>
          <a:sx n="95" d="100"/>
          <a:sy n="95" d="100"/>
        </p:scale>
        <p:origin x="200" y="8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2.png>
</file>

<file path=ppt/media/image2.png>
</file>

<file path=ppt/media/image26.tiff>
</file>

<file path=ppt/media/image3.png>
</file>

<file path=ppt/media/image30.png>
</file>

<file path=ppt/media/image38.png>
</file>

<file path=ppt/media/image42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and 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CSCI 662</a:t>
            </a:r>
          </a:p>
          <a:p>
            <a:r>
              <a:rPr lang="en-US" dirty="0"/>
              <a:t>Jonathan May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7673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Koehn, Kevin Knight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79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21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35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5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88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32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10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577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54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1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learn word translations?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31975"/>
          </a:xfrm>
        </p:spPr>
        <p:txBody>
          <a:bodyPr/>
          <a:lstStyle/>
          <a:p>
            <a:r>
              <a:rPr lang="en-US" dirty="0"/>
              <a:t>We're given sentence pairs</a:t>
            </a:r>
          </a:p>
          <a:p>
            <a:r>
              <a:rPr lang="en-US" dirty="0"/>
              <a:t>If we see the exact sentence we know how to translate it</a:t>
            </a:r>
          </a:p>
          <a:p>
            <a:r>
              <a:rPr lang="en-US" dirty="0"/>
              <a:t>How do we break a sentence down?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3798886"/>
            <a:ext cx="6096000" cy="646331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dirty="0" err="1"/>
              <a:t>Barabara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Mwenge</a:t>
            </a:r>
            <a:r>
              <a:rPr lang="en-US" dirty="0"/>
              <a:t>-Morocco </a:t>
            </a:r>
            <a:r>
              <a:rPr lang="en-US" dirty="0" err="1"/>
              <a:t>nyumba</a:t>
            </a:r>
            <a:r>
              <a:rPr lang="en-US" dirty="0"/>
              <a:t> </a:t>
            </a:r>
            <a:r>
              <a:rPr lang="en-US" dirty="0" err="1"/>
              <a:t>zinatakiwa</a:t>
            </a:r>
            <a:r>
              <a:rPr lang="en-US" dirty="0"/>
              <a:t> </a:t>
            </a:r>
            <a:r>
              <a:rPr lang="en-US" dirty="0" err="1"/>
              <a:t>kubomolewa</a:t>
            </a:r>
            <a:r>
              <a:rPr lang="en-US" dirty="0"/>
              <a:t>.</a:t>
            </a:r>
          </a:p>
        </p:txBody>
      </p:sp>
      <p:sp>
        <p:nvSpPr>
          <p:cNvPr id="5" name="Rectangle 4"/>
          <p:cNvSpPr/>
          <p:nvPr/>
        </p:nvSpPr>
        <p:spPr>
          <a:xfrm>
            <a:off x="5791200" y="4920348"/>
            <a:ext cx="6096000" cy="646331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/>
              <a:t>houses along the </a:t>
            </a:r>
            <a:r>
              <a:rPr lang="en-US" dirty="0" err="1"/>
              <a:t>Mwenge</a:t>
            </a:r>
            <a:r>
              <a:rPr lang="en-US" dirty="0"/>
              <a:t>-Morocco road are supposed to be demolished.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57538" y="4401837"/>
            <a:ext cx="8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Swahili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18059" y="555783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English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73501" y="6102997"/>
            <a:ext cx="5844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If I see "</a:t>
            </a:r>
            <a:r>
              <a:rPr lang="en-US" sz="2400" dirty="0" err="1"/>
              <a:t>nyumba</a:t>
            </a:r>
            <a:r>
              <a:rPr lang="en-US" sz="2400" dirty="0"/>
              <a:t>" again, how do I translate it?</a:t>
            </a:r>
          </a:p>
        </p:txBody>
      </p:sp>
    </p:spTree>
    <p:extLst>
      <p:ext uri="{BB962C8B-B14F-4D97-AF65-F5344CB8AC3E}">
        <p14:creationId xmlns:p14="http://schemas.microsoft.com/office/powerpoint/2010/main" val="661087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13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365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96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53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60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991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11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more or less how the Rosetta Stone was cracked!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517" y="1085141"/>
            <a:ext cx="4504283" cy="577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86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Just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0632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The connections between words are called an </a:t>
            </a:r>
            <a:r>
              <a:rPr lang="en-US" u="sng" dirty="0"/>
              <a:t>alignment</a:t>
            </a:r>
            <a:endParaRPr lang="en-US" dirty="0"/>
          </a:p>
          <a:p>
            <a:r>
              <a:rPr lang="en-US" dirty="0"/>
              <a:t>Word alignments between sentence pairs are the core statistics used in machine translation</a:t>
            </a:r>
          </a:p>
          <a:p>
            <a:r>
              <a:rPr lang="en-US" dirty="0"/>
              <a:t>We intuitively discovered them</a:t>
            </a:r>
          </a:p>
          <a:p>
            <a:r>
              <a:rPr lang="en-US" dirty="0"/>
              <a:t>How to </a:t>
            </a:r>
            <a:r>
              <a:rPr lang="en-US" dirty="0" err="1"/>
              <a:t>programatically</a:t>
            </a:r>
            <a:r>
              <a:rPr lang="en-US" dirty="0"/>
              <a:t> find them?</a:t>
            </a:r>
          </a:p>
          <a:p>
            <a:pPr lvl="1"/>
            <a:r>
              <a:rPr lang="en-US" dirty="0"/>
              <a:t>EM algorithm…won’t have time to discuss it unfortunately, and in the neural age we don’t use it much anymore </a:t>
            </a:r>
            <a:r>
              <a:rPr lang="en-US"/>
              <a:t>for alignment.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629" t="18387" r="7177"/>
          <a:stretch/>
        </p:blipFill>
        <p:spPr>
          <a:xfrm>
            <a:off x="6344529" y="2391508"/>
            <a:ext cx="4895557" cy="355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56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a computer, this might as well be Centauri and </a:t>
            </a:r>
            <a:r>
              <a:rPr lang="en-US" dirty="0" err="1"/>
              <a:t>Arcturan</a:t>
            </a:r>
            <a:r>
              <a:rPr lang="en-US" dirty="0"/>
              <a:t>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0" y="1138237"/>
            <a:ext cx="7327900" cy="5067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" y="1690688"/>
            <a:ext cx="1308100" cy="153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175" y="1690688"/>
            <a:ext cx="1739900" cy="2247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48074" y="4617820"/>
            <a:ext cx="31317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farok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crrrok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hihok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yorok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clok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kantok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ok-</a:t>
            </a:r>
            <a:r>
              <a:rPr lang="en-US" dirty="0" err="1">
                <a:solidFill>
                  <a:srgbClr val="000000"/>
                </a:solidFill>
                <a:latin typeface="Helvetica" charset="0"/>
              </a:rPr>
              <a:t>yurp</a:t>
            </a:r>
            <a:r>
              <a:rPr lang="en-US" dirty="0">
                <a:solidFill>
                  <a:srgbClr val="000000"/>
                </a:solidFill>
                <a:latin typeface="Helvetica" charset="0"/>
              </a:rPr>
              <a:t> = ??</a:t>
            </a:r>
            <a:endParaRPr lang="en-US" dirty="0">
              <a:solidFill>
                <a:srgbClr val="000000"/>
              </a:solidFill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751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D5-DBD8-2F46-8661-62E036F1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Fluent...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37CB43-08B0-4B4D-AA48-0EC2A4D0BA0A}"/>
              </a:ext>
            </a:extLst>
          </p:cNvPr>
          <p:cNvSpPr/>
          <p:nvPr/>
        </p:nvSpPr>
        <p:spPr>
          <a:xfrm>
            <a:off x="483704" y="2949644"/>
            <a:ext cx="112245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: There were protests in Brazil today (07) due to price increases in transportation.</a:t>
            </a:r>
          </a:p>
          <a:p>
            <a:r>
              <a:rPr lang="en-US" dirty="0"/>
              <a:t>mt1       : Today (07), Brazil was to protest against the bus fare increase.</a:t>
            </a:r>
          </a:p>
          <a:p>
            <a:r>
              <a:rPr lang="en-US" dirty="0"/>
              <a:t>mt2       : Staged a protest against transport fares to increase in Brazil, launched a protest today (07th).</a:t>
            </a:r>
          </a:p>
          <a:p>
            <a:r>
              <a:rPr lang="en-US" dirty="0"/>
              <a:t>mt3       : Transport fare increase in Brazil to protest against the government today the implementation of the protests.</a:t>
            </a:r>
          </a:p>
        </p:txBody>
      </p:sp>
    </p:spTree>
    <p:extLst>
      <p:ext uri="{BB962C8B-B14F-4D97-AF65-F5344CB8AC3E}">
        <p14:creationId xmlns:p14="http://schemas.microsoft.com/office/powerpoint/2010/main" val="99778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  <a:p>
            <a:r>
              <a:rPr lang="en-US" dirty="0"/>
              <a:t>NMT solved all of this</a:t>
            </a:r>
          </a:p>
          <a:p>
            <a:pPr lvl="1"/>
            <a:r>
              <a:rPr lang="en-US" dirty="0"/>
              <a:t>first with FFNN LMs</a:t>
            </a:r>
          </a:p>
          <a:p>
            <a:pPr lvl="1"/>
            <a:r>
              <a:rPr lang="en-US" dirty="0"/>
              <a:t>then with LSTMs</a:t>
            </a:r>
          </a:p>
          <a:p>
            <a:pPr lvl="1"/>
            <a:r>
              <a:rPr lang="en-US" dirty="0"/>
              <a:t>then with attention</a:t>
            </a:r>
          </a:p>
          <a:p>
            <a:pPr lvl="1"/>
            <a:r>
              <a:rPr lang="en-US" dirty="0"/>
              <a:t>and then with transformers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RNN TM, mathematically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r>
                  <a:rPr lang="en-US" dirty="0"/>
                  <a:t>RNN TM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It's not as hard as it looks!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767138" y="1997074"/>
          <a:ext cx="5257800" cy="1828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1a. ok-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ororok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sprok</a:t>
                      </a:r>
                      <a:r>
                        <a:rPr lang="en-US" sz="240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1b. at-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bichat</a:t>
                      </a:r>
                      <a:r>
                        <a:rPr lang="en-US" sz="2400" dirty="0"/>
                        <a:t> </a:t>
                      </a:r>
                      <a:r>
                        <a:rPr lang="en-US" sz="2400" dirty="0" err="1"/>
                        <a:t>dat</a:t>
                      </a:r>
                      <a:r>
                        <a:rPr lang="en-US" sz="240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dirty="0"/>
                        <a:t>4a. ok-</a:t>
                      </a:r>
                      <a:r>
                        <a:rPr lang="en-US" sz="2400" dirty="0" err="1"/>
                        <a:t>voon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anok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drok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brok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jok</a:t>
                      </a:r>
                      <a:r>
                        <a:rPr lang="en-US" sz="2400" baseline="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319">
                <a:tc>
                  <a:txBody>
                    <a:bodyPr/>
                    <a:lstStyle/>
                    <a:p>
                      <a:r>
                        <a:rPr lang="en-US" sz="2400" baseline="0" dirty="0"/>
                        <a:t>4b. at-</a:t>
                      </a:r>
                      <a:r>
                        <a:rPr lang="en-US" sz="2400" baseline="0" dirty="0" err="1"/>
                        <a:t>voon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krat</a:t>
                      </a:r>
                      <a:r>
                        <a:rPr lang="en-US" sz="2400" baseline="0" dirty="0"/>
                        <a:t> </a:t>
                      </a:r>
                      <a:r>
                        <a:rPr lang="en-US" sz="2400" baseline="0" dirty="0" err="1"/>
                        <a:t>pippat</a:t>
                      </a:r>
                      <a:r>
                        <a:rPr lang="en-US" sz="2400" baseline="0" dirty="0"/>
                        <a:t> sat </a:t>
                      </a:r>
                      <a:r>
                        <a:rPr lang="en-US" sz="2400" baseline="0" dirty="0" err="1"/>
                        <a:t>lat</a:t>
                      </a:r>
                      <a:r>
                        <a:rPr lang="en-US" sz="2400" baseline="0" dirty="0"/>
                        <a:t>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971925" y="4132260"/>
            <a:ext cx="4172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is </a:t>
            </a:r>
            <a:r>
              <a:rPr lang="en-US" sz="2400" dirty="0" err="1"/>
              <a:t>Arcturan</a:t>
            </a:r>
            <a:r>
              <a:rPr lang="en-US" sz="2400" dirty="0"/>
              <a:t> for "ok-</a:t>
            </a:r>
            <a:r>
              <a:rPr lang="en-US" sz="2400" dirty="0" err="1"/>
              <a:t>voon</a:t>
            </a:r>
            <a:r>
              <a:rPr lang="en-US" sz="2400" dirty="0"/>
              <a:t>"?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71925" y="4900311"/>
            <a:ext cx="2643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did you know?</a:t>
            </a:r>
          </a:p>
        </p:txBody>
      </p:sp>
    </p:spTree>
    <p:extLst>
      <p:ext uri="{BB962C8B-B14F-4D97-AF65-F5344CB8AC3E}">
        <p14:creationId xmlns:p14="http://schemas.microsoft.com/office/powerpoint/2010/main" val="20161724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An RNN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B0320F-A3AA-5949-A2E3-B4E70F742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964"/>
            <a:ext cx="12192000" cy="57520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A2D044-0295-404E-BEA7-29294D332BA7}"/>
              </a:ext>
            </a:extLst>
          </p:cNvPr>
          <p:cNvSpPr txBox="1"/>
          <p:nvPr/>
        </p:nvSpPr>
        <p:spPr>
          <a:xfrm>
            <a:off x="3764603" y="116732"/>
            <a:ext cx="3878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Progress in MT over Time</a:t>
            </a:r>
          </a:p>
        </p:txBody>
      </p:sp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135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And this is before transformers!</a:t>
            </a:r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6">
            <a:extLst>
              <a:ext uri="{FF2B5EF4-FFF2-40B4-BE49-F238E27FC236}">
                <a16:creationId xmlns:a16="http://schemas.microsoft.com/office/drawing/2014/main" id="{72424FA7-394D-5BEA-9925-21CB4C30D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76893"/>
            <a:ext cx="5705814" cy="4718268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DA8F89-C783-0091-3E89-CCACBFD3AFB8}"/>
              </a:ext>
            </a:extLst>
          </p:cNvPr>
          <p:cNvSpPr txBox="1"/>
          <p:nvPr/>
        </p:nvSpPr>
        <p:spPr>
          <a:xfrm>
            <a:off x="7987553" y="5930153"/>
            <a:ext cx="378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Thamme Gowda thesis defense (2022)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165D2-7974-468E-EF0A-8239A422F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536388"/>
            <a:ext cx="4970482" cy="50979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A6BCA0-DE0D-C6F2-5A42-D3DE2EE1A7F7}"/>
              </a:ext>
            </a:extLst>
          </p:cNvPr>
          <p:cNvSpPr txBox="1"/>
          <p:nvPr/>
        </p:nvSpPr>
        <p:spPr>
          <a:xfrm>
            <a:off x="1093694" y="5900556"/>
            <a:ext cx="2138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Koehn Knowles 2017</a:t>
            </a:r>
          </a:p>
        </p:txBody>
      </p:sp>
    </p:spTree>
    <p:extLst>
      <p:ext uri="{BB962C8B-B14F-4D97-AF65-F5344CB8AC3E}">
        <p14:creationId xmlns:p14="http://schemas.microsoft.com/office/powerpoint/2010/main" val="42170425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8ED42B-67CD-E74A-AD94-586BE87D9B8D}"/>
              </a:ext>
            </a:extLst>
          </p:cNvPr>
          <p:cNvSpPr txBox="1"/>
          <p:nvPr/>
        </p:nvSpPr>
        <p:spPr>
          <a:xfrm>
            <a:off x="2529192" y="3142033"/>
            <a:ext cx="78794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A577ED-F7A7-DCCD-CB0E-D9A9696CA887}"/>
              </a:ext>
            </a:extLst>
          </p:cNvPr>
          <p:cNvSpPr txBox="1"/>
          <p:nvPr/>
        </p:nvSpPr>
        <p:spPr>
          <a:xfrm>
            <a:off x="8130209" y="2981739"/>
            <a:ext cx="319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(In 2023, it has kind of waned...)</a:t>
            </a:r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300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4470A-3DB9-B04E-A495-F2CA185479CA}"/>
              </a:ext>
            </a:extLst>
          </p:cNvPr>
          <p:cNvSpPr txBox="1"/>
          <p:nvPr/>
        </p:nvSpPr>
        <p:spPr>
          <a:xfrm>
            <a:off x="6712085" y="496111"/>
            <a:ext cx="523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(no parameter variant; see also linear and FF variants)</a:t>
            </a:r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8816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6B1F-4E95-C04B-806F-26B4A691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Maybe attention is...all we need?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50247-170F-2B94-3B26-84F81159F4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(see handout)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919F5C-88EA-4AB8-0021-FCA6A60B774E}"/>
              </a:ext>
            </a:extLst>
          </p:cNvPr>
          <p:cNvCxnSpPr>
            <a:cxnSpLocks/>
          </p:cNvCxnSpPr>
          <p:nvPr/>
        </p:nvCxnSpPr>
        <p:spPr>
          <a:xfrm flipV="1">
            <a:off x="944217" y="4562475"/>
            <a:ext cx="1808922" cy="4567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54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7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38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22350</TotalTime>
  <Words>1180</Words>
  <Application>Microsoft Macintosh PowerPoint</Application>
  <PresentationFormat>Widescreen</PresentationFormat>
  <Paragraphs>159</Paragraphs>
  <Slides>70</Slides>
  <Notes>0</Notes>
  <HiddenSlides>33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Arial</vt:lpstr>
      <vt:lpstr>Calibri</vt:lpstr>
      <vt:lpstr>Calibri Light</vt:lpstr>
      <vt:lpstr>Cambria Math</vt:lpstr>
      <vt:lpstr>Helvetica</vt:lpstr>
      <vt:lpstr>Office Theme</vt:lpstr>
      <vt:lpstr>Statistical and Neural Machine Translation</vt:lpstr>
      <vt:lpstr>How do we learn word translations?</vt:lpstr>
      <vt:lpstr>To a computer, this might as well be Centauri and Arcturan!</vt:lpstr>
      <vt:lpstr>It's not as hard as it looks!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 is more or less how the Rosetta Stone was cracked!</vt:lpstr>
      <vt:lpstr>What Did We Just Do?</vt:lpstr>
      <vt:lpstr>Pre-Neural Statistical MT (1989-2014)</vt:lpstr>
      <vt:lpstr>Not that Fluent...</vt:lpstr>
      <vt:lpstr>Features</vt:lpstr>
      <vt:lpstr>Pipeline</vt:lpstr>
      <vt:lpstr>Problems</vt:lpstr>
      <vt:lpstr>Extremely brief sketch of parameter (weight) estimation </vt:lpstr>
      <vt:lpstr>Change The Weights, Change The Search Space</vt:lpstr>
      <vt:lpstr>PowerPoint Presentation</vt:lpstr>
      <vt:lpstr>How to use a sentence vector for machine translation</vt:lpstr>
      <vt:lpstr>PowerPoint Presentation</vt:lpstr>
      <vt:lpstr>RNN LM vs RNN TM,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Maybe attention is...all we need?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73</cp:revision>
  <dcterms:created xsi:type="dcterms:W3CDTF">2018-10-19T20:20:27Z</dcterms:created>
  <dcterms:modified xsi:type="dcterms:W3CDTF">2024-10-16T17:47:21Z</dcterms:modified>
</cp:coreProperties>
</file>

<file path=docProps/thumbnail.jpeg>
</file>